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/>
  </p:cmAuthor>
  <p:cmAuthor id="2" name="Rose Malcolm" initials="RM [2]" lastIdx="7" clrIdx="1">
    <p:extLst/>
  </p:cmAuthor>
  <p:cmAuthor id="3" name="Ramesh Sannareddy" initials="RS" lastIdx="7" clrIdx="2">
    <p:extLst/>
  </p:cmAuthor>
  <p:cmAuthor id="4" name="UPKAR LIDDER" initials="UL" lastIdx="2" clrIdx="3"/>
  <p:cmAuthor id="5" name="Leon Katsnelson" initials="LK" lastIdx="21" clrIdx="4">
    <p:extLst/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948CB"/>
    <a:srgbClr val="0B49CB"/>
    <a:srgbClr val="F2F4F8"/>
    <a:srgbClr val="1C7DDB"/>
    <a:srgbClr val="121619"/>
    <a:srgbClr val="F2F2F2"/>
    <a:srgbClr val="145579"/>
    <a:srgbClr val="3A6483"/>
    <a:srgbClr val="20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>
        <p:scale>
          <a:sx n="101" d="100"/>
          <a:sy n="101" d="100"/>
        </p:scale>
        <p:origin x="-1156" y="2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06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</a:t>
            </a:r>
            <a:r>
              <a:rPr lang="en-US" altLang="zh-TW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C. Hsu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&gt;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&lt;25 </a:t>
            </a:r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March 2023&gt;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55297" y="1535478"/>
            <a:ext cx="8975652" cy="1611319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flowcharts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 txBox="1">
            <a:spLocks/>
          </p:cNvSpPr>
          <p:nvPr/>
        </p:nvSpPr>
        <p:spPr>
          <a:xfrm>
            <a:off x="755297" y="5475599"/>
            <a:ext cx="10583263" cy="6414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repository of the completed</a:t>
            </a:r>
            <a:r>
              <a:rPr lang="zh-TW" alt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 notebook is deposited at</a:t>
            </a:r>
            <a:b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altLang="zh-TW" sz="1300" dirty="0">
                <a:solidFill>
                  <a:srgbClr val="C00000"/>
                </a:solidFill>
                <a:latin typeface="Arial Narrow" panose="020B0606020202030204" pitchFamily="34" charset="0"/>
              </a:rPr>
              <a:t>https://github.com/a220100/worksheets/blob/fe361e4ad51dce63e1da110ae00bc22ea2ea3e37/labs-jupyter-spacex-data_wrangling_jupyterlite.jupyterlite.ipynb</a:t>
            </a:r>
            <a:endParaRPr lang="zh-TW" altLang="en-US" sz="1300" dirty="0">
              <a:solidFill>
                <a:srgbClr val="C00000"/>
              </a:solidFill>
              <a:latin typeface="Arial Narrow" panose="020B0606020202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900934" y="5717184"/>
            <a:ext cx="103901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500" dirty="0">
                <a:solidFill>
                  <a:srgbClr val="C00000"/>
                </a:solidFill>
                <a:latin typeface="Arial Narrow" panose="020B0606020202030204" pitchFamily="34" charset="0"/>
              </a:rPr>
              <a:t>https://github.com/a220100/worksheets/blob/fe361e4ad51dce63e1da110ae00bc22ea2ea3e37/jupyter-labs-eda-dataviz.ipynb.jupyterlite.ipynb</a:t>
            </a:r>
            <a:endParaRPr lang="zh-TW" altLang="en-US" sz="1500" dirty="0">
              <a:solidFill>
                <a:srgbClr val="C00000"/>
              </a:solidFill>
              <a:latin typeface="Arial Narrow" panose="020B0606020202030204" pitchFamily="34" charset="0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 txBox="1">
            <a:spLocks/>
          </p:cNvSpPr>
          <p:nvPr/>
        </p:nvSpPr>
        <p:spPr>
          <a:xfrm>
            <a:off x="755297" y="5232207"/>
            <a:ext cx="10583263" cy="9447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repository of the completed</a:t>
            </a:r>
            <a:r>
              <a:rPr lang="zh-TW" alt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visualization notebook is deposited 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620000"/>
            <a:ext cx="9000000" cy="495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63539" y="1318220"/>
            <a:ext cx="8625504" cy="51249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 of Flight Number vs. Launch </a:t>
            </a: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 is as shown below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 txBox="1">
            <a:spLocks/>
          </p:cNvSpPr>
          <p:nvPr/>
        </p:nvSpPr>
        <p:spPr>
          <a:xfrm>
            <a:off x="9585433" y="3830960"/>
            <a:ext cx="2440503" cy="24532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the respective flight numbers at each of the launch sites</a:t>
            </a:r>
            <a:b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</a:b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are marked by</a:t>
            </a:r>
            <a:b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</a:b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class-0 (failure) and</a:t>
            </a:r>
            <a:b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</a:b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class-1 (success) accordingly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 txBox="1">
            <a:spLocks/>
          </p:cNvSpPr>
          <p:nvPr/>
        </p:nvSpPr>
        <p:spPr>
          <a:xfrm>
            <a:off x="9232287" y="1885556"/>
            <a:ext cx="2743200" cy="186033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success 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rates 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seem to improve 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with accumulated experiences 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from more flight launches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620000"/>
            <a:ext cx="9000000" cy="4969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 txBox="1">
            <a:spLocks/>
          </p:cNvSpPr>
          <p:nvPr/>
        </p:nvSpPr>
        <p:spPr>
          <a:xfrm>
            <a:off x="663539" y="1318220"/>
            <a:ext cx="8625504" cy="51249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</a:t>
            </a:r>
            <a:r>
              <a:rPr lang="en-CA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Payload </a:t>
            </a: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vs. Launch Site is as shown below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 txBox="1">
            <a:spLocks/>
          </p:cNvSpPr>
          <p:nvPr/>
        </p:nvSpPr>
        <p:spPr>
          <a:xfrm>
            <a:off x="9585434" y="3525170"/>
            <a:ext cx="2554014" cy="2500403"/>
          </a:xfrm>
          <a:prstGeom prst="rect">
            <a:avLst/>
          </a:prstGeom>
        </p:spPr>
        <p:txBody>
          <a:bodyPr rIns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the respective payload of each launch is marked by</a:t>
            </a:r>
            <a:b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</a:b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class-0 (failure) and</a:t>
            </a:r>
            <a:b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</a:b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class-1 (success) accordingly at each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9099857" y="2116644"/>
            <a:ext cx="29071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 smtClean="0">
                <a:latin typeface="Arial Narrow" panose="020B0606020202030204" pitchFamily="34" charset="0"/>
              </a:rPr>
              <a:t>no </a:t>
            </a:r>
            <a:r>
              <a:rPr lang="en-US" altLang="zh-TW" sz="2000" dirty="0">
                <a:latin typeface="Arial Narrow" panose="020B0606020202030204" pitchFamily="34" charset="0"/>
              </a:rPr>
              <a:t>rockets </a:t>
            </a:r>
            <a:r>
              <a:rPr lang="en-US" altLang="zh-TW" sz="2000" dirty="0" smtClean="0">
                <a:latin typeface="Arial Narrow" panose="020B0606020202030204" pitchFamily="34" charset="0"/>
              </a:rPr>
              <a:t>with payload mass greater </a:t>
            </a:r>
            <a:r>
              <a:rPr lang="en-US" altLang="zh-TW" sz="2000" dirty="0">
                <a:latin typeface="Arial Narrow" panose="020B0606020202030204" pitchFamily="34" charset="0"/>
              </a:rPr>
              <a:t>than </a:t>
            </a:r>
            <a:r>
              <a:rPr lang="en-US" altLang="zh-TW" sz="2000" dirty="0" smtClean="0">
                <a:latin typeface="Arial Narrow" panose="020B0606020202030204" pitchFamily="34" charset="0"/>
              </a:rPr>
              <a:t>10000 kg were launched from VAFB-SLC</a:t>
            </a:r>
            <a:endParaRPr lang="zh-TW" altLang="en-US" sz="20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620000"/>
            <a:ext cx="9000000" cy="47560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 txBox="1">
            <a:spLocks/>
          </p:cNvSpPr>
          <p:nvPr/>
        </p:nvSpPr>
        <p:spPr>
          <a:xfrm>
            <a:off x="663539" y="1318220"/>
            <a:ext cx="8625504" cy="51249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 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each 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type </a:t>
            </a: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 as shown below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 txBox="1">
            <a:spLocks/>
          </p:cNvSpPr>
          <p:nvPr/>
        </p:nvSpPr>
        <p:spPr>
          <a:xfrm>
            <a:off x="9585434" y="3613457"/>
            <a:ext cx="2554014" cy="2516176"/>
          </a:xfrm>
          <a:prstGeom prst="rect">
            <a:avLst/>
          </a:prstGeom>
        </p:spPr>
        <p:txBody>
          <a:bodyPr rIns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the respective payload of each launch is marked by</a:t>
            </a:r>
            <a:b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</a:b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class-0 (failure) and</a:t>
            </a:r>
            <a:b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</a:b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rial Narrow" panose="020B0606020202030204" pitchFamily="34" charset="0"/>
              </a:rPr>
              <a:t>class-1 (success) accordingly at each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9720000" y="1830715"/>
            <a:ext cx="23269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 smtClean="0">
                <a:latin typeface="Arial Narrow" panose="020B0606020202030204" pitchFamily="34" charset="0"/>
              </a:rPr>
              <a:t>4-orbits of {ES-L1, GEO, HEO and SSO} are of high success rates</a:t>
            </a:r>
            <a:endParaRPr lang="zh-TW" altLang="en-US" sz="20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620000"/>
            <a:ext cx="10080000" cy="4728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 txBox="1">
            <a:spLocks/>
          </p:cNvSpPr>
          <p:nvPr/>
        </p:nvSpPr>
        <p:spPr>
          <a:xfrm>
            <a:off x="663539" y="1318220"/>
            <a:ext cx="8625504" cy="51249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Flight Number vs. 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type </a:t>
            </a: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 as shown below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9346420" y="1611609"/>
            <a:ext cx="26795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 smtClean="0">
                <a:latin typeface="Arial Narrow" panose="020B0606020202030204" pitchFamily="34" charset="0"/>
              </a:rPr>
              <a:t>orbit-LEO appears to have its success-rate related </a:t>
            </a:r>
            <a:r>
              <a:rPr lang="en-US" altLang="zh-TW" sz="2000" dirty="0">
                <a:latin typeface="Arial Narrow" panose="020B0606020202030204" pitchFamily="34" charset="0"/>
              </a:rPr>
              <a:t>to the number of </a:t>
            </a:r>
            <a:r>
              <a:rPr lang="en-US" altLang="zh-TW" sz="2000" dirty="0" smtClean="0">
                <a:latin typeface="Arial Narrow" panose="020B0606020202030204" pitchFamily="34" charset="0"/>
              </a:rPr>
              <a:t>flights</a:t>
            </a:r>
            <a:endParaRPr lang="zh-TW" altLang="en-US" sz="2000" dirty="0">
              <a:latin typeface="Arial Narrow" panose="020B0606020202030204" pitchFamily="34" charset="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761102" y="4639639"/>
            <a:ext cx="31325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 smtClean="0">
                <a:latin typeface="Arial Narrow" panose="020B0606020202030204" pitchFamily="34" charset="0"/>
              </a:rPr>
              <a:t>no </a:t>
            </a:r>
            <a:r>
              <a:rPr lang="en-US" altLang="zh-TW" sz="2000" dirty="0">
                <a:latin typeface="Arial Narrow" panose="020B0606020202030204" pitchFamily="34" charset="0"/>
              </a:rPr>
              <a:t>relationship between flight </a:t>
            </a:r>
            <a:r>
              <a:rPr lang="en-US" altLang="zh-TW" sz="2000" dirty="0" smtClean="0">
                <a:latin typeface="Arial Narrow" panose="020B0606020202030204" pitchFamily="34" charset="0"/>
              </a:rPr>
              <a:t>number and its success-rate for orbit-GTO</a:t>
            </a:r>
            <a:endParaRPr lang="zh-TW" altLang="en-US" sz="20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800000"/>
            <a:ext cx="10080000" cy="4396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 txBox="1">
            <a:spLocks/>
          </p:cNvSpPr>
          <p:nvPr/>
        </p:nvSpPr>
        <p:spPr>
          <a:xfrm>
            <a:off x="663539" y="1318220"/>
            <a:ext cx="8625504" cy="51249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</a:t>
            </a: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vs. 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type </a:t>
            </a: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 as shown below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714772" y="1583435"/>
            <a:ext cx="29727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 smtClean="0">
                <a:latin typeface="Arial Narrow" panose="020B0606020202030204" pitchFamily="34" charset="0"/>
              </a:rPr>
              <a:t>for heavy </a:t>
            </a:r>
            <a:r>
              <a:rPr lang="en-US" altLang="zh-TW" sz="2000" dirty="0">
                <a:latin typeface="Arial Narrow" panose="020B0606020202030204" pitchFamily="34" charset="0"/>
              </a:rPr>
              <a:t>payloads the successful landing or positive landing rate are more for Polar</a:t>
            </a:r>
            <a:r>
              <a:rPr lang="en-US" altLang="zh-TW" sz="2000" dirty="0" smtClean="0">
                <a:latin typeface="Arial Narrow" panose="020B0606020202030204" pitchFamily="34" charset="0"/>
              </a:rPr>
              <a:t>, LEO </a:t>
            </a:r>
            <a:r>
              <a:rPr lang="en-US" altLang="zh-TW" sz="2000" dirty="0">
                <a:latin typeface="Arial Narrow" panose="020B0606020202030204" pitchFamily="34" charset="0"/>
              </a:rPr>
              <a:t>and </a:t>
            </a:r>
            <a:r>
              <a:rPr lang="en-US" altLang="zh-TW" sz="2000" dirty="0" smtClean="0">
                <a:latin typeface="Arial Narrow" panose="020B0606020202030204" pitchFamily="34" charset="0"/>
              </a:rPr>
              <a:t>ISS</a:t>
            </a:r>
            <a:endParaRPr lang="zh-TW" altLang="en-US" sz="2000" dirty="0">
              <a:latin typeface="Arial Narrow" panose="020B0606020202030204" pitchFamily="34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760000" y="3998019"/>
            <a:ext cx="23505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 smtClean="0">
                <a:solidFill>
                  <a:srgbClr val="C00000"/>
                </a:solidFill>
                <a:latin typeface="Arial Narrow" panose="020B0606020202030204" pitchFamily="34" charset="0"/>
              </a:rPr>
              <a:t>cannot </a:t>
            </a:r>
            <a:r>
              <a:rPr lang="en-US" altLang="zh-TW" sz="2000" dirty="0">
                <a:solidFill>
                  <a:srgbClr val="C00000"/>
                </a:solidFill>
                <a:latin typeface="Arial Narrow" panose="020B0606020202030204" pitchFamily="34" charset="0"/>
              </a:rPr>
              <a:t>distinguish </a:t>
            </a:r>
            <a:r>
              <a:rPr lang="en-US" altLang="zh-TW" sz="2000" dirty="0" smtClean="0">
                <a:solidFill>
                  <a:srgbClr val="C00000"/>
                </a:solidFill>
                <a:latin typeface="Arial Narrow" panose="020B0606020202030204" pitchFamily="34" charset="0"/>
              </a:rPr>
              <a:t>positive land </a:t>
            </a:r>
            <a:r>
              <a:rPr lang="en-US" altLang="zh-TW" sz="2000" dirty="0">
                <a:solidFill>
                  <a:srgbClr val="C00000"/>
                </a:solidFill>
                <a:latin typeface="Arial Narrow" panose="020B0606020202030204" pitchFamily="34" charset="0"/>
              </a:rPr>
              <a:t>negative landing </a:t>
            </a:r>
            <a:r>
              <a:rPr lang="en-US" altLang="zh-TW" sz="2000" dirty="0" smtClean="0">
                <a:solidFill>
                  <a:srgbClr val="C00000"/>
                </a:solidFill>
                <a:latin typeface="Arial Narrow" panose="020B0606020202030204" pitchFamily="34" charset="0"/>
              </a:rPr>
              <a:t>rates for orbit-GTO</a:t>
            </a:r>
            <a:endParaRPr lang="zh-TW" altLang="en-US" sz="2000" dirty="0">
              <a:solidFill>
                <a:srgbClr val="C00000"/>
              </a:solidFill>
              <a:latin typeface="Arial Narrow" panose="020B0606020202030204" pitchFamily="34" charset="0"/>
            </a:endParaRPr>
          </a:p>
        </p:txBody>
      </p:sp>
      <p:sp>
        <p:nvSpPr>
          <p:cNvPr id="2" name="橢圓 1"/>
          <p:cNvSpPr/>
          <p:nvPr/>
        </p:nvSpPr>
        <p:spPr>
          <a:xfrm>
            <a:off x="6095999" y="2099967"/>
            <a:ext cx="2423687" cy="922503"/>
          </a:xfrm>
          <a:prstGeom prst="ellips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3114214" y="2926080"/>
            <a:ext cx="2645786" cy="502921"/>
          </a:xfrm>
          <a:prstGeom prst="ellips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/>
          <p:cNvCxnSpPr/>
          <p:nvPr/>
        </p:nvCxnSpPr>
        <p:spPr>
          <a:xfrm flipH="1" flipV="1">
            <a:off x="4437107" y="3429001"/>
            <a:ext cx="1478115" cy="783545"/>
          </a:xfrm>
          <a:prstGeom prst="straightConnector1">
            <a:avLst/>
          </a:prstGeom>
          <a:ln w="12700">
            <a:solidFill>
              <a:srgbClr val="C00000"/>
            </a:solidFill>
            <a:headEnd type="oval" w="sm" len="sm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 flipH="1">
            <a:off x="8166538" y="1800000"/>
            <a:ext cx="699989" cy="413479"/>
          </a:xfrm>
          <a:prstGeom prst="straightConnector1">
            <a:avLst/>
          </a:prstGeom>
          <a:ln w="12700">
            <a:solidFill>
              <a:srgbClr val="C00000"/>
            </a:solidFill>
            <a:headEnd type="oval" w="sm" len="sm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620000"/>
            <a:ext cx="10080000" cy="4983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 txBox="1">
            <a:spLocks/>
          </p:cNvSpPr>
          <p:nvPr/>
        </p:nvSpPr>
        <p:spPr>
          <a:xfrm>
            <a:off x="663539" y="1318220"/>
            <a:ext cx="8625504" cy="51249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 of yearly success rate is as shown below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7517620" y="4960204"/>
            <a:ext cx="2988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400" dirty="0" smtClean="0">
                <a:solidFill>
                  <a:srgbClr val="C00000"/>
                </a:solidFill>
                <a:latin typeface="Arial Narrow" panose="020B0606020202030204" pitchFamily="34" charset="0"/>
              </a:rPr>
              <a:t>the success </a:t>
            </a:r>
            <a:r>
              <a:rPr lang="en-US" altLang="zh-TW" sz="2400" dirty="0">
                <a:solidFill>
                  <a:srgbClr val="C00000"/>
                </a:solidFill>
                <a:latin typeface="Arial Narrow" panose="020B0606020202030204" pitchFamily="34" charset="0"/>
              </a:rPr>
              <a:t>rate </a:t>
            </a:r>
            <a:r>
              <a:rPr lang="en-US" altLang="zh-TW" sz="2400" dirty="0" smtClean="0">
                <a:solidFill>
                  <a:srgbClr val="C00000"/>
                </a:solidFill>
                <a:latin typeface="Arial Narrow" panose="020B0606020202030204" pitchFamily="34" charset="0"/>
              </a:rPr>
              <a:t>kept increasing since 2013</a:t>
            </a:r>
            <a:endParaRPr lang="zh-TW" altLang="en-US" sz="2400" dirty="0">
              <a:solidFill>
                <a:srgbClr val="C00000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altLang="zh-TW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</a:t>
            </a:r>
            <a:r>
              <a:rPr lang="en-US" altLang="zh-TW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collected directly from </a:t>
            </a:r>
            <a:r>
              <a:rPr lang="en-US" altLang="zh-TW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&lt;</a:t>
            </a:r>
            <a:r>
              <a:rPr lang="en-US" altLang="zh-TW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https://api.spacexdata.com/v4/launches/past&gt;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The </a:t>
            </a: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json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response the URL was first converted to a Pandas </a:t>
            </a: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using .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json_normalize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() and items of interests are then extracted into an abridged </a:t>
            </a: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endParaRPr lang="en-US" sz="7600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526071"/>
            <a:ext cx="10515600" cy="449950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sets were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requested through WEB services REST API from URL</a:t>
            </a:r>
            <a:r>
              <a:rPr lang="zh-TW" alt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</a:t>
            </a:r>
            <a:r>
              <a:rPr lang="en-US" altLang="zh-TW" sz="2400" dirty="0"/>
              <a:t/>
            </a:r>
            <a:br>
              <a:rPr lang="en-US" altLang="zh-TW" sz="2400" dirty="0"/>
            </a:br>
            <a:r>
              <a:rPr lang="en-US" altLang="zh-TW" sz="2200" dirty="0">
                <a:solidFill>
                  <a:srgbClr val="C00000"/>
                </a:solidFill>
                <a:latin typeface="Abadi" panose="020B0604020104020204" pitchFamily="34" charset="0"/>
              </a:rPr>
              <a:t>response = </a:t>
            </a:r>
            <a:r>
              <a:rPr lang="en-US" altLang="zh-TW" sz="2200" dirty="0" err="1">
                <a:solidFill>
                  <a:srgbClr val="C00000"/>
                </a:solidFill>
                <a:latin typeface="Abadi" panose="020B0604020104020204" pitchFamily="34" charset="0"/>
              </a:rPr>
              <a:t>requests.get</a:t>
            </a:r>
            <a:r>
              <a:rPr lang="en-US" altLang="zh-TW" sz="2200" dirty="0">
                <a:solidFill>
                  <a:srgbClr val="C00000"/>
                </a:solidFill>
                <a:latin typeface="Abadi" panose="020B0604020104020204" pitchFamily="34" charset="0"/>
              </a:rPr>
              <a:t>("https://api.spacexdata.com/v4/launches/past")</a:t>
            </a:r>
            <a:r>
              <a:rPr lang="en-US" altLang="zh-TW" sz="2400" dirty="0"/>
              <a:t/>
            </a:r>
            <a:br>
              <a:rPr lang="en-US" altLang="zh-TW" sz="2400" dirty="0"/>
            </a:br>
            <a:r>
              <a:rPr lang="en-US" altLang="zh-TW" sz="1600" dirty="0" smtClean="0"/>
              <a:t>(back-up copy was prepared for the capstone project at 'https</a:t>
            </a:r>
            <a:r>
              <a:rPr lang="en-US" altLang="zh-TW" sz="1600" dirty="0"/>
              <a:t>://</a:t>
            </a:r>
            <a:r>
              <a:rPr lang="en-US" altLang="zh-TW" sz="1600" dirty="0" smtClean="0"/>
              <a:t>cf-courses-data.s3.us.cloud-object-storage.appdomain.cloud/IBM-DS0321EN-SkillsNetwork/datasets/</a:t>
            </a:r>
            <a:r>
              <a:rPr lang="en-US" altLang="zh-TW" sz="1600" dirty="0" err="1" smtClean="0"/>
              <a:t>API_call_spacex_api.json</a:t>
            </a:r>
            <a:r>
              <a:rPr lang="en-US" altLang="zh-TW" sz="1600" dirty="0" smtClean="0"/>
              <a:t>‘)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retrieved content in JSON format are converted into Pandas </a:t>
            </a:r>
            <a:r>
              <a:rPr lang="en-US" altLang="zh-TW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facilitate data processing using 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r>
              <a:rPr lang="en-US" altLang="zh-TW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json_normalize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 as</a:t>
            </a:r>
            <a:b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altLang="zh-TW" sz="2200" dirty="0">
                <a:solidFill>
                  <a:srgbClr val="C00000"/>
                </a:solidFill>
                <a:latin typeface="Abadi" panose="020B0604020104020204" pitchFamily="34" charset="0"/>
              </a:rPr>
              <a:t>data = </a:t>
            </a:r>
            <a:r>
              <a:rPr lang="en-US" altLang="zh-TW" sz="2200" dirty="0" err="1">
                <a:solidFill>
                  <a:srgbClr val="C00000"/>
                </a:solidFill>
                <a:latin typeface="Abadi" panose="020B0604020104020204" pitchFamily="34" charset="0"/>
              </a:rPr>
              <a:t>pd.json_normalize</a:t>
            </a:r>
            <a:r>
              <a:rPr lang="en-US" altLang="zh-TW" sz="2200" dirty="0">
                <a:solidFill>
                  <a:srgbClr val="C00000"/>
                </a:solidFill>
                <a:latin typeface="Abadi" panose="020B0604020104020204" pitchFamily="34" charset="0"/>
              </a:rPr>
              <a:t>(</a:t>
            </a:r>
            <a:r>
              <a:rPr lang="en-US" altLang="zh-TW" sz="2200" dirty="0" err="1">
                <a:solidFill>
                  <a:srgbClr val="C00000"/>
                </a:solidFill>
                <a:latin typeface="Abadi" panose="020B0604020104020204" pitchFamily="34" charset="0"/>
              </a:rPr>
              <a:t>response.json</a:t>
            </a:r>
            <a:r>
              <a:rPr lang="en-US" altLang="zh-TW" sz="2200" dirty="0">
                <a:solidFill>
                  <a:srgbClr val="C00000"/>
                </a:solidFill>
                <a:latin typeface="Abadi" panose="020B0604020104020204" pitchFamily="34" charset="0"/>
              </a:rPr>
              <a:t>())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this data object only items of interests separately defined in a 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dictionary list </a:t>
            </a:r>
            <a:r>
              <a:rPr lang="en-US" altLang="zh-TW" sz="2200" dirty="0" err="1" smtClean="0">
                <a:solidFill>
                  <a:srgbClr val="0000FF"/>
                </a:solidFill>
                <a:latin typeface="Abadi" panose="020B0604020104020204" pitchFamily="34" charset="0"/>
              </a:rPr>
              <a:t>launch_dict</a:t>
            </a:r>
            <a:r>
              <a:rPr lang="en-US" altLang="zh-TW" sz="2200" dirty="0" smtClean="0">
                <a:solidFill>
                  <a:srgbClr val="0000FF"/>
                </a:solidFill>
                <a:latin typeface="Abadi" panose="020B0604020104020204" pitchFamily="34" charset="0"/>
              </a:rPr>
              <a:t> 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are extracted to simplify processing as</a:t>
            </a:r>
            <a:b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altLang="zh-TW" sz="2200" dirty="0" err="1" smtClean="0">
                <a:solidFill>
                  <a:srgbClr val="C00000"/>
                </a:solidFill>
                <a:latin typeface="Abadi" panose="020B0604020104020204" pitchFamily="34" charset="0"/>
              </a:rPr>
              <a:t>dataframe</a:t>
            </a:r>
            <a:r>
              <a:rPr lang="en-US" altLang="zh-TW" sz="2200" dirty="0" smtClean="0">
                <a:solidFill>
                  <a:srgbClr val="C00000"/>
                </a:solidFill>
                <a:latin typeface="Abadi" panose="020B0604020104020204" pitchFamily="34" charset="0"/>
              </a:rPr>
              <a:t> </a:t>
            </a:r>
            <a:r>
              <a:rPr lang="en-US" altLang="zh-TW" sz="2200" dirty="0">
                <a:solidFill>
                  <a:srgbClr val="C00000"/>
                </a:solidFill>
                <a:latin typeface="Abadi" panose="020B0604020104020204" pitchFamily="34" charset="0"/>
              </a:rPr>
              <a:t>= </a:t>
            </a:r>
            <a:r>
              <a:rPr lang="en-US" altLang="zh-TW" sz="2200" dirty="0" err="1">
                <a:solidFill>
                  <a:srgbClr val="C00000"/>
                </a:solidFill>
                <a:latin typeface="Abadi" panose="020B0604020104020204" pitchFamily="34" charset="0"/>
              </a:rPr>
              <a:t>pd.DataFrame.from_dict</a:t>
            </a:r>
            <a:r>
              <a:rPr lang="en-US" altLang="zh-TW" sz="2200" dirty="0">
                <a:solidFill>
                  <a:srgbClr val="C00000"/>
                </a:solidFill>
                <a:latin typeface="Abadi" panose="020B0604020104020204" pitchFamily="34" charset="0"/>
              </a:rPr>
              <a:t>(</a:t>
            </a:r>
            <a:r>
              <a:rPr lang="en-US" altLang="zh-TW" sz="2200" dirty="0" err="1">
                <a:solidFill>
                  <a:srgbClr val="C00000"/>
                </a:solidFill>
                <a:latin typeface="Abadi" panose="020B0604020104020204" pitchFamily="34" charset="0"/>
              </a:rPr>
              <a:t>launch_dict</a:t>
            </a:r>
            <a:r>
              <a:rPr lang="en-US" altLang="zh-TW" sz="2200" dirty="0" smtClean="0">
                <a:solidFill>
                  <a:srgbClr val="C00000"/>
                </a:solidFill>
                <a:latin typeface="Abadi" panose="020B060402010402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altLang="zh-TW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keep all Falcon </a:t>
            </a: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9 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</a:t>
            </a:r>
            <a:r>
              <a:rPr lang="zh-TW" alt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into </a:t>
            </a:r>
            <a:r>
              <a:rPr lang="en-US" altLang="zh-TW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data_falcon9</a:t>
            </a:r>
            <a:b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it-IT" altLang="zh-TW" sz="2200" dirty="0">
                <a:solidFill>
                  <a:srgbClr val="C00000"/>
                </a:solidFill>
                <a:latin typeface="Abadi" panose="020B0604020104020204" pitchFamily="34" charset="0"/>
              </a:rPr>
              <a:t>data_falcon9 = dataframe[dataframe['BoosterVersion'] != 'Falcon 1</a:t>
            </a:r>
            <a:r>
              <a:rPr lang="it-IT" altLang="zh-TW" sz="2200" dirty="0" smtClean="0">
                <a:solidFill>
                  <a:srgbClr val="C00000"/>
                </a:solidFill>
                <a:latin typeface="Abadi" panose="020B0604020104020204" pitchFamily="34" charset="0"/>
              </a:rPr>
              <a:t>']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37762" y="1800225"/>
            <a:ext cx="7018808" cy="1297752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response = </a:t>
            </a:r>
            <a:r>
              <a:rPr lang="en-US" sz="1600" dirty="0" err="1">
                <a:solidFill>
                  <a:srgbClr val="1C7DDB"/>
                </a:solidFill>
                <a:latin typeface="Abadi"/>
              </a:rPr>
              <a:t>requests.get</a:t>
            </a:r>
            <a:r>
              <a:rPr lang="en-US" sz="1600" dirty="0">
                <a:solidFill>
                  <a:srgbClr val="1C7DDB"/>
                </a:solidFill>
                <a:latin typeface="Abadi"/>
              </a:rPr>
              <a:t>("https://api.spacexdata.com/v4/launches/past")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data = </a:t>
            </a:r>
            <a:r>
              <a:rPr lang="en-US" sz="1600" dirty="0" err="1">
                <a:solidFill>
                  <a:srgbClr val="1C7DDB"/>
                </a:solidFill>
                <a:latin typeface="Abadi"/>
              </a:rPr>
              <a:t>pd.json_normalize</a:t>
            </a:r>
            <a:r>
              <a:rPr lang="en-US" sz="1600" dirty="0">
                <a:solidFill>
                  <a:srgbClr val="1C7DDB"/>
                </a:solidFill>
                <a:latin typeface="Abadi"/>
              </a:rPr>
              <a:t>(</a:t>
            </a:r>
            <a:r>
              <a:rPr lang="en-US" sz="1600" dirty="0" err="1">
                <a:solidFill>
                  <a:srgbClr val="1C7DDB"/>
                </a:solidFill>
                <a:latin typeface="Abadi"/>
              </a:rPr>
              <a:t>response.json</a:t>
            </a:r>
            <a:r>
              <a:rPr lang="en-US" sz="1600" dirty="0">
                <a:solidFill>
                  <a:srgbClr val="1C7DDB"/>
                </a:solidFill>
                <a:latin typeface="Abadi"/>
              </a:rPr>
              <a:t>())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1600" dirty="0" smtClean="0">
                <a:solidFill>
                  <a:srgbClr val="1C7DDB"/>
                </a:solidFill>
                <a:latin typeface="Abadi"/>
              </a:rPr>
              <a:t> </a:t>
            </a:r>
            <a:r>
              <a:rPr lang="en-US" sz="1600" dirty="0">
                <a:solidFill>
                  <a:srgbClr val="1C7DDB"/>
                </a:solidFill>
                <a:latin typeface="Abadi"/>
              </a:rPr>
              <a:t>= </a:t>
            </a:r>
            <a:r>
              <a:rPr lang="en-US" sz="1600" dirty="0" err="1">
                <a:solidFill>
                  <a:srgbClr val="1C7DDB"/>
                </a:solidFill>
                <a:latin typeface="Abadi"/>
              </a:rPr>
              <a:t>pd.DataFrame.from_dict</a:t>
            </a:r>
            <a:r>
              <a:rPr lang="en-US" sz="1600" dirty="0">
                <a:solidFill>
                  <a:srgbClr val="1C7DDB"/>
                </a:solidFill>
                <a:latin typeface="Abadi"/>
              </a:rPr>
              <a:t>(</a:t>
            </a:r>
            <a:r>
              <a:rPr lang="en-US" sz="1600" dirty="0" err="1">
                <a:solidFill>
                  <a:srgbClr val="1C7DDB"/>
                </a:solidFill>
                <a:latin typeface="Abadi"/>
              </a:rPr>
              <a:t>launch_dict</a:t>
            </a:r>
            <a:r>
              <a:rPr lang="en-US" sz="1600" dirty="0">
                <a:solidFill>
                  <a:srgbClr val="1C7DDB"/>
                </a:solidFill>
                <a:latin typeface="Abadi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data_falcon9 = </a:t>
            </a:r>
            <a:r>
              <a:rPr lang="en-US" sz="16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1600" dirty="0">
                <a:solidFill>
                  <a:srgbClr val="1C7DDB"/>
                </a:solidFill>
                <a:latin typeface="Abadi"/>
              </a:rPr>
              <a:t>[</a:t>
            </a:r>
            <a:r>
              <a:rPr lang="en-US" sz="16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1600" dirty="0">
                <a:solidFill>
                  <a:srgbClr val="1C7DDB"/>
                </a:solidFill>
                <a:latin typeface="Abadi"/>
              </a:rPr>
              <a:t>['</a:t>
            </a:r>
            <a:r>
              <a:rPr lang="en-US" sz="1600" dirty="0" err="1">
                <a:solidFill>
                  <a:srgbClr val="1C7DDB"/>
                </a:solidFill>
                <a:latin typeface="Abadi"/>
              </a:rPr>
              <a:t>BoosterVersion</a:t>
            </a:r>
            <a:r>
              <a:rPr lang="en-US" sz="1600" dirty="0">
                <a:solidFill>
                  <a:srgbClr val="1C7DDB"/>
                </a:solidFill>
                <a:latin typeface="Abadi"/>
              </a:rPr>
              <a:t>'] != 'Falcon 1']</a:t>
            </a: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9" y="1800225"/>
            <a:ext cx="4060266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collection with SpaceX REST calls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flowcharts are as shown: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repository of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completed SpaceX API calls notebook </a:t>
            </a:r>
            <a:r>
              <a:rPr lang="en-US" sz="2200" dirty="0" smtClean="0">
                <a:solidFill>
                  <a:srgbClr val="1C7DDB"/>
                </a:solidFill>
                <a:latin typeface="Abadi" panose="020B0604020104020204" pitchFamily="34" charset="0"/>
              </a:rPr>
              <a:t>(including complete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code </a:t>
            </a:r>
            <a:r>
              <a:rPr lang="en-US" sz="2200" dirty="0" smtClean="0">
                <a:solidFill>
                  <a:srgbClr val="1C7DDB"/>
                </a:solidFill>
                <a:latin typeface="Abadi" panose="020B0604020104020204" pitchFamily="34" charset="0"/>
              </a:rPr>
              <a:t>cells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and outcome </a:t>
            </a:r>
            <a:r>
              <a:rPr lang="en-US" sz="2200" dirty="0" smtClean="0">
                <a:solidFill>
                  <a:srgbClr val="1C7DDB"/>
                </a:solidFill>
                <a:latin typeface="Abadi" panose="020B0604020104020204" pitchFamily="34" charset="0"/>
              </a:rPr>
              <a:t>cells)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posted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following URL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文字方塊 1"/>
          <p:cNvSpPr txBox="1"/>
          <p:nvPr/>
        </p:nvSpPr>
        <p:spPr>
          <a:xfrm>
            <a:off x="900934" y="5717184"/>
            <a:ext cx="10390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C00000"/>
                </a:solidFill>
                <a:latin typeface="Arial Narrow" panose="020B0606020202030204" pitchFamily="34" charset="0"/>
              </a:rPr>
              <a:t>https://github.com/a220100/worksheets/blob/e64688f6407759ff2292bedc9329cddd718742c7/jupyter-labs-spacex-data-collection-api.ipynb</a:t>
            </a:r>
            <a:endParaRPr lang="zh-TW" altLang="en-US" sz="1600" dirty="0">
              <a:solidFill>
                <a:srgbClr val="C00000"/>
              </a:solidFill>
              <a:latin typeface="Arial Narrow" panose="020B0606020202030204" pitchFamily="34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527677" y="3628692"/>
            <a:ext cx="1000267" cy="369332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rgbClr val="0000FF"/>
                </a:solidFill>
              </a:rPr>
              <a:t>get URL</a:t>
            </a:r>
            <a:endParaRPr lang="zh-TW" altLang="en-US" dirty="0">
              <a:solidFill>
                <a:srgbClr val="0000FF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123866" y="3490191"/>
            <a:ext cx="2104259" cy="646331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rgbClr val="0000FF"/>
                </a:solidFill>
              </a:rPr>
              <a:t>convert to </a:t>
            </a:r>
            <a:r>
              <a:rPr lang="en-US" altLang="zh-TW" dirty="0" err="1" smtClean="0">
                <a:solidFill>
                  <a:srgbClr val="0000FF"/>
                </a:solidFill>
              </a:rPr>
              <a:t>dataframe</a:t>
            </a:r>
            <a:endParaRPr lang="zh-TW" altLang="en-US" dirty="0">
              <a:solidFill>
                <a:srgbClr val="0000FF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9787303" y="3490192"/>
            <a:ext cx="1000267" cy="646331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rgbClr val="0000FF"/>
                </a:solidFill>
              </a:rPr>
              <a:t>p</a:t>
            </a:r>
            <a:r>
              <a:rPr lang="en-US" altLang="zh-TW" dirty="0" smtClean="0">
                <a:solidFill>
                  <a:srgbClr val="0000FF"/>
                </a:solidFill>
              </a:rPr>
              <a:t>repare item list</a:t>
            </a:r>
            <a:endParaRPr lang="zh-TW" altLang="en-US" dirty="0">
              <a:solidFill>
                <a:srgbClr val="0000FF"/>
              </a:solidFill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9602795" y="4486804"/>
            <a:ext cx="1369282" cy="92333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rgbClr val="0000FF"/>
                </a:solidFill>
              </a:rPr>
              <a:t>extract item list into new </a:t>
            </a:r>
            <a:r>
              <a:rPr lang="en-US" altLang="zh-TW" dirty="0" err="1" smtClean="0">
                <a:solidFill>
                  <a:srgbClr val="0000FF"/>
                </a:solidFill>
              </a:rPr>
              <a:t>dataframe</a:t>
            </a:r>
            <a:endParaRPr lang="zh-TW" altLang="en-US" dirty="0">
              <a:solidFill>
                <a:srgbClr val="0000FF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6354200" y="4492519"/>
            <a:ext cx="2411427" cy="92333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rgbClr val="0000FF"/>
                </a:solidFill>
              </a:rPr>
              <a:t>select records of Falcon 9 boosters only into new </a:t>
            </a:r>
            <a:r>
              <a:rPr lang="en-US" altLang="zh-TW" dirty="0" err="1" smtClean="0">
                <a:solidFill>
                  <a:srgbClr val="0000FF"/>
                </a:solidFill>
              </a:rPr>
              <a:t>dataframe</a:t>
            </a:r>
            <a:endParaRPr lang="zh-TW" altLang="en-US" dirty="0">
              <a:solidFill>
                <a:srgbClr val="0000FF"/>
              </a:solidFill>
            </a:endParaRPr>
          </a:p>
        </p:txBody>
      </p:sp>
      <p:cxnSp>
        <p:nvCxnSpPr>
          <p:cNvPr id="13" name="直線單箭頭接點 12"/>
          <p:cNvCxnSpPr>
            <a:stCxn id="7" idx="3"/>
            <a:endCxn id="8" idx="1"/>
          </p:cNvCxnSpPr>
          <p:nvPr/>
        </p:nvCxnSpPr>
        <p:spPr>
          <a:xfrm flipV="1">
            <a:off x="6527944" y="3813357"/>
            <a:ext cx="595922" cy="1"/>
          </a:xfrm>
          <a:prstGeom prst="straightConnector1">
            <a:avLst/>
          </a:prstGeom>
          <a:ln w="1905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/>
          <p:cNvCxnSpPr>
            <a:stCxn id="8" idx="3"/>
            <a:endCxn id="9" idx="1"/>
          </p:cNvCxnSpPr>
          <p:nvPr/>
        </p:nvCxnSpPr>
        <p:spPr>
          <a:xfrm>
            <a:off x="9228125" y="3813357"/>
            <a:ext cx="559178" cy="1"/>
          </a:xfrm>
          <a:prstGeom prst="straightConnector1">
            <a:avLst/>
          </a:prstGeom>
          <a:ln w="1905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單箭頭接點 30"/>
          <p:cNvCxnSpPr>
            <a:stCxn id="9" idx="2"/>
            <a:endCxn id="10" idx="0"/>
          </p:cNvCxnSpPr>
          <p:nvPr/>
        </p:nvCxnSpPr>
        <p:spPr>
          <a:xfrm flipH="1">
            <a:off x="10287436" y="4136523"/>
            <a:ext cx="1" cy="350281"/>
          </a:xfrm>
          <a:prstGeom prst="straightConnector1">
            <a:avLst/>
          </a:prstGeom>
          <a:ln w="1905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/>
          <p:cNvCxnSpPr>
            <a:stCxn id="10" idx="1"/>
            <a:endCxn id="11" idx="3"/>
          </p:cNvCxnSpPr>
          <p:nvPr/>
        </p:nvCxnSpPr>
        <p:spPr>
          <a:xfrm flipH="1">
            <a:off x="8765627" y="4948469"/>
            <a:ext cx="837168" cy="5715"/>
          </a:xfrm>
          <a:prstGeom prst="straightConnector1">
            <a:avLst/>
          </a:prstGeom>
          <a:ln w="1905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25119" y="1436162"/>
            <a:ext cx="10447681" cy="48723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web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scraping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process and its flowchart are as listed below: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xmlns="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888322" y="1848863"/>
            <a:ext cx="10689020" cy="1802431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300" dirty="0" smtClean="0">
                <a:solidFill>
                  <a:srgbClr val="1C7DDB"/>
                </a:solidFill>
                <a:latin typeface="Abadi"/>
              </a:rPr>
              <a:t>response </a:t>
            </a:r>
            <a:r>
              <a:rPr lang="en-US" sz="1300" dirty="0">
                <a:solidFill>
                  <a:srgbClr val="1C7DDB"/>
                </a:solidFill>
                <a:latin typeface="Abadi"/>
              </a:rPr>
              <a:t>= </a:t>
            </a:r>
            <a:r>
              <a:rPr lang="en-US" sz="1300" dirty="0" err="1">
                <a:solidFill>
                  <a:srgbClr val="1C7DDB"/>
                </a:solidFill>
                <a:latin typeface="Abadi"/>
              </a:rPr>
              <a:t>requests.get</a:t>
            </a:r>
            <a:r>
              <a:rPr lang="en-US" sz="1300" dirty="0" smtClean="0">
                <a:solidFill>
                  <a:srgbClr val="1C7DDB"/>
                </a:solidFill>
                <a:latin typeface="Abadi"/>
              </a:rPr>
              <a:t>(</a:t>
            </a:r>
            <a:r>
              <a:rPr lang="en-US" altLang="zh-TW" sz="1300" dirty="0">
                <a:solidFill>
                  <a:srgbClr val="1C7DDB"/>
                </a:solidFill>
                <a:latin typeface="Abadi"/>
              </a:rPr>
              <a:t>"https://en.wikipedia.org/w/</a:t>
            </a:r>
            <a:r>
              <a:rPr lang="en-US" altLang="zh-TW" sz="1300" dirty="0" err="1">
                <a:solidFill>
                  <a:srgbClr val="1C7DDB"/>
                </a:solidFill>
                <a:latin typeface="Abadi"/>
              </a:rPr>
              <a:t>index.php?title</a:t>
            </a:r>
            <a:r>
              <a:rPr lang="en-US" altLang="zh-TW" sz="1300" dirty="0">
                <a:solidFill>
                  <a:srgbClr val="1C7DDB"/>
                </a:solidFill>
                <a:latin typeface="Abadi"/>
              </a:rPr>
              <a:t>=List_of_Falcon_9_and_Falcon_Heavy_launches&amp;oldid=1027686922</a:t>
            </a:r>
            <a:r>
              <a:rPr lang="en-US" altLang="zh-TW" sz="1300" dirty="0" smtClean="0">
                <a:solidFill>
                  <a:srgbClr val="1C7DDB"/>
                </a:solidFill>
                <a:latin typeface="Abadi"/>
              </a:rPr>
              <a:t>"</a:t>
            </a:r>
            <a:r>
              <a:rPr lang="en-US" sz="1300" dirty="0" smtClean="0">
                <a:solidFill>
                  <a:srgbClr val="1C7DDB"/>
                </a:solidFill>
                <a:latin typeface="Abadi"/>
              </a:rPr>
              <a:t>)</a:t>
            </a:r>
            <a:endParaRPr lang="en-US" sz="1300" dirty="0">
              <a:solidFill>
                <a:srgbClr val="1C7DDB"/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C7DDB"/>
                </a:solidFill>
                <a:latin typeface="Abadi"/>
              </a:rPr>
              <a:t>soup = </a:t>
            </a:r>
            <a:r>
              <a:rPr lang="en-US" sz="1300" dirty="0" err="1">
                <a:solidFill>
                  <a:srgbClr val="1C7DDB"/>
                </a:solidFill>
                <a:latin typeface="Abadi"/>
              </a:rPr>
              <a:t>BeautifulSoup</a:t>
            </a:r>
            <a:r>
              <a:rPr lang="en-US" sz="1300" dirty="0">
                <a:solidFill>
                  <a:srgbClr val="1C7DDB"/>
                </a:solidFill>
                <a:latin typeface="Abadi"/>
              </a:rPr>
              <a:t>(</a:t>
            </a:r>
            <a:r>
              <a:rPr lang="en-US" sz="1300" dirty="0" err="1">
                <a:solidFill>
                  <a:srgbClr val="1C7DDB"/>
                </a:solidFill>
                <a:latin typeface="Abadi"/>
              </a:rPr>
              <a:t>response.text</a:t>
            </a:r>
            <a:r>
              <a:rPr lang="en-US" sz="1300" dirty="0">
                <a:solidFill>
                  <a:srgbClr val="1C7DDB"/>
                </a:solidFill>
                <a:latin typeface="Abadi"/>
              </a:rPr>
              <a:t>, "</a:t>
            </a:r>
            <a:r>
              <a:rPr lang="en-US" sz="1300" dirty="0" err="1">
                <a:solidFill>
                  <a:srgbClr val="1C7DDB"/>
                </a:solidFill>
                <a:latin typeface="Abadi"/>
              </a:rPr>
              <a:t>html.parser</a:t>
            </a:r>
            <a:r>
              <a:rPr lang="en-US" sz="1300" dirty="0" smtClean="0">
                <a:solidFill>
                  <a:srgbClr val="1C7DDB"/>
                </a:solidFill>
                <a:latin typeface="Abadi"/>
              </a:rPr>
              <a:t>")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300" dirty="0" err="1">
                <a:solidFill>
                  <a:srgbClr val="1C7DDB"/>
                </a:solidFill>
                <a:latin typeface="Abadi"/>
              </a:rPr>
              <a:t>column_names</a:t>
            </a:r>
            <a:r>
              <a:rPr lang="en-US" sz="1300" dirty="0">
                <a:solidFill>
                  <a:srgbClr val="1C7DDB"/>
                </a:solidFill>
                <a:latin typeface="Abadi"/>
              </a:rPr>
              <a:t> = []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C7DDB"/>
                </a:solidFill>
                <a:latin typeface="Abadi"/>
              </a:rPr>
              <a:t>for </a:t>
            </a:r>
            <a:r>
              <a:rPr lang="en-US" sz="1300" dirty="0" err="1">
                <a:solidFill>
                  <a:srgbClr val="1C7DDB"/>
                </a:solidFill>
                <a:latin typeface="Abadi"/>
              </a:rPr>
              <a:t>th</a:t>
            </a:r>
            <a:r>
              <a:rPr lang="en-US" sz="1300" dirty="0">
                <a:solidFill>
                  <a:srgbClr val="1C7DDB"/>
                </a:solidFill>
                <a:latin typeface="Abadi"/>
              </a:rPr>
              <a:t> in </a:t>
            </a:r>
            <a:r>
              <a:rPr lang="en-US" sz="1300" dirty="0" err="1">
                <a:solidFill>
                  <a:srgbClr val="1C7DDB"/>
                </a:solidFill>
                <a:latin typeface="Abadi"/>
              </a:rPr>
              <a:t>first_launch_table.find_all</a:t>
            </a:r>
            <a:r>
              <a:rPr lang="en-US" sz="1300" dirty="0">
                <a:solidFill>
                  <a:srgbClr val="1C7DDB"/>
                </a:solidFill>
                <a:latin typeface="Abadi"/>
              </a:rPr>
              <a:t>("</a:t>
            </a:r>
            <a:r>
              <a:rPr lang="en-US" sz="1300" dirty="0" err="1">
                <a:solidFill>
                  <a:srgbClr val="1C7DDB"/>
                </a:solidFill>
                <a:latin typeface="Abadi"/>
              </a:rPr>
              <a:t>th</a:t>
            </a:r>
            <a:r>
              <a:rPr lang="en-US" sz="1300" dirty="0">
                <a:solidFill>
                  <a:srgbClr val="1C7DDB"/>
                </a:solidFill>
                <a:latin typeface="Abadi"/>
              </a:rPr>
              <a:t>"):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C7DDB"/>
                </a:solidFill>
                <a:latin typeface="Abadi"/>
              </a:rPr>
              <a:t>    </a:t>
            </a:r>
            <a:r>
              <a:rPr lang="en-US" sz="1300" dirty="0" err="1">
                <a:solidFill>
                  <a:srgbClr val="1C7DDB"/>
                </a:solidFill>
                <a:latin typeface="Abadi"/>
              </a:rPr>
              <a:t>column_names.append</a:t>
            </a:r>
            <a:r>
              <a:rPr lang="en-US" sz="1300" dirty="0">
                <a:solidFill>
                  <a:srgbClr val="1C7DDB"/>
                </a:solidFill>
                <a:latin typeface="Abadi"/>
              </a:rPr>
              <a:t>(</a:t>
            </a:r>
            <a:r>
              <a:rPr lang="en-US" sz="1300" dirty="0" err="1">
                <a:solidFill>
                  <a:srgbClr val="1C7DDB"/>
                </a:solidFill>
                <a:latin typeface="Abadi"/>
              </a:rPr>
              <a:t>extract_column_from_header</a:t>
            </a:r>
            <a:r>
              <a:rPr lang="en-US" sz="1300" dirty="0">
                <a:solidFill>
                  <a:srgbClr val="1C7DDB"/>
                </a:solidFill>
                <a:latin typeface="Abadi"/>
              </a:rPr>
              <a:t>(</a:t>
            </a:r>
            <a:r>
              <a:rPr lang="en-US" sz="1300" dirty="0" err="1">
                <a:solidFill>
                  <a:srgbClr val="1C7DDB"/>
                </a:solidFill>
                <a:latin typeface="Abadi"/>
              </a:rPr>
              <a:t>th</a:t>
            </a:r>
            <a:r>
              <a:rPr lang="en-US" sz="1300" dirty="0" smtClean="0">
                <a:solidFill>
                  <a:srgbClr val="1C7DDB"/>
                </a:solidFill>
                <a:latin typeface="Abadi"/>
              </a:rPr>
              <a:t>))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3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 txBox="1">
            <a:spLocks/>
          </p:cNvSpPr>
          <p:nvPr/>
        </p:nvSpPr>
        <p:spPr>
          <a:xfrm>
            <a:off x="525119" y="5475450"/>
            <a:ext cx="9909424" cy="84065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altLang="zh-TW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repository of the </a:t>
            </a:r>
            <a:r>
              <a:rPr lang="en-US" altLang="zh-TW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</a:t>
            </a:r>
            <a:r>
              <a:rPr lang="zh-TW" alt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notebook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 deposited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300" dirty="0">
                <a:solidFill>
                  <a:srgbClr val="C00000"/>
                </a:solidFill>
                <a:latin typeface="Abadi" panose="020B0604020104020204" pitchFamily="34" charset="0"/>
              </a:rPr>
              <a:t>https://github.com/a220100/worksheets/blob/fe361e4ad51dce63e1da110ae00bc22ea2ea3e37/jupyter-labs-webscraping.ipynb</a:t>
            </a:r>
          </a:p>
        </p:txBody>
      </p:sp>
      <p:grpSp>
        <p:nvGrpSpPr>
          <p:cNvPr id="47" name="群組 46"/>
          <p:cNvGrpSpPr/>
          <p:nvPr/>
        </p:nvGrpSpPr>
        <p:grpSpPr>
          <a:xfrm>
            <a:off x="3191744" y="3574302"/>
            <a:ext cx="5808511" cy="1668924"/>
            <a:chOff x="6027811" y="2572577"/>
            <a:chExt cx="5808511" cy="1668924"/>
          </a:xfrm>
        </p:grpSpPr>
        <p:sp>
          <p:nvSpPr>
            <p:cNvPr id="9" name="文字方塊 8"/>
            <p:cNvSpPr txBox="1"/>
            <p:nvPr/>
          </p:nvSpPr>
          <p:spPr>
            <a:xfrm>
              <a:off x="6027811" y="2711077"/>
              <a:ext cx="1000267" cy="369332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 smtClean="0">
                  <a:solidFill>
                    <a:srgbClr val="0000FF"/>
                  </a:solidFill>
                </a:rPr>
                <a:t>get URL</a:t>
              </a:r>
              <a:endParaRPr lang="zh-TW" altLang="en-US" dirty="0">
                <a:solidFill>
                  <a:srgbClr val="0000FF"/>
                </a:solidFill>
              </a:endParaRP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7624000" y="2711077"/>
              <a:ext cx="1641762" cy="369332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 smtClean="0">
                  <a:solidFill>
                    <a:srgbClr val="0000FF"/>
                  </a:solidFill>
                </a:rPr>
                <a:t>extract tables</a:t>
              </a:r>
              <a:endParaRPr lang="zh-TW" altLang="en-US" dirty="0">
                <a:solidFill>
                  <a:srgbClr val="0000FF"/>
                </a:solidFill>
              </a:endParaRPr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9724171" y="2572577"/>
              <a:ext cx="1986455" cy="646331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>
                  <a:solidFill>
                    <a:srgbClr val="0000FF"/>
                  </a:solidFill>
                </a:rPr>
                <a:t>p</a:t>
              </a:r>
              <a:r>
                <a:rPr lang="en-US" altLang="zh-TW" dirty="0" smtClean="0">
                  <a:solidFill>
                    <a:srgbClr val="0000FF"/>
                  </a:solidFill>
                </a:rPr>
                <a:t>repare item list into a dictionary</a:t>
              </a:r>
              <a:endParaRPr lang="zh-TW" altLang="en-US" dirty="0">
                <a:solidFill>
                  <a:srgbClr val="0000FF"/>
                </a:solidFill>
              </a:endParaRPr>
            </a:p>
          </p:txBody>
        </p:sp>
        <p:sp>
          <p:nvSpPr>
            <p:cNvPr id="13" name="文字方塊 12"/>
            <p:cNvSpPr txBox="1"/>
            <p:nvPr/>
          </p:nvSpPr>
          <p:spPr>
            <a:xfrm>
              <a:off x="9598473" y="3580371"/>
              <a:ext cx="2237849" cy="646331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>
                  <a:solidFill>
                    <a:srgbClr val="0000FF"/>
                  </a:solidFill>
                </a:rPr>
                <a:t>e</a:t>
              </a:r>
              <a:r>
                <a:rPr lang="en-US" altLang="zh-TW" dirty="0" smtClean="0">
                  <a:solidFill>
                    <a:srgbClr val="0000FF"/>
                  </a:solidFill>
                </a:rPr>
                <a:t>xtract items from each row of the table</a:t>
              </a:r>
              <a:endParaRPr lang="zh-TW" altLang="en-US" dirty="0">
                <a:solidFill>
                  <a:srgbClr val="0000FF"/>
                </a:solidFill>
              </a:endParaRPr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6615782" y="3595170"/>
              <a:ext cx="2016435" cy="646331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 smtClean="0">
                  <a:solidFill>
                    <a:srgbClr val="0000FF"/>
                  </a:solidFill>
                </a:rPr>
                <a:t>convert dictionary into a </a:t>
              </a:r>
              <a:r>
                <a:rPr lang="en-US" altLang="zh-TW" dirty="0" err="1" smtClean="0">
                  <a:solidFill>
                    <a:srgbClr val="0000FF"/>
                  </a:solidFill>
                </a:rPr>
                <a:t>dataframe</a:t>
              </a:r>
              <a:endParaRPr lang="zh-TW" altLang="en-US" dirty="0">
                <a:solidFill>
                  <a:srgbClr val="0000FF"/>
                </a:solidFill>
              </a:endParaRPr>
            </a:p>
          </p:txBody>
        </p:sp>
        <p:cxnSp>
          <p:nvCxnSpPr>
            <p:cNvPr id="15" name="直線單箭頭接點 14"/>
            <p:cNvCxnSpPr>
              <a:stCxn id="9" idx="3"/>
              <a:endCxn id="10" idx="1"/>
            </p:cNvCxnSpPr>
            <p:nvPr/>
          </p:nvCxnSpPr>
          <p:spPr>
            <a:xfrm>
              <a:off x="7028078" y="2895743"/>
              <a:ext cx="595922" cy="0"/>
            </a:xfrm>
            <a:prstGeom prst="straightConnector1">
              <a:avLst/>
            </a:prstGeom>
            <a:ln w="19050">
              <a:solidFill>
                <a:srgbClr val="00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單箭頭接點 15"/>
            <p:cNvCxnSpPr>
              <a:stCxn id="10" idx="3"/>
              <a:endCxn id="12" idx="1"/>
            </p:cNvCxnSpPr>
            <p:nvPr/>
          </p:nvCxnSpPr>
          <p:spPr>
            <a:xfrm>
              <a:off x="9265762" y="2895743"/>
              <a:ext cx="458409" cy="0"/>
            </a:xfrm>
            <a:prstGeom prst="straightConnector1">
              <a:avLst/>
            </a:prstGeom>
            <a:ln w="19050">
              <a:solidFill>
                <a:srgbClr val="00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單箭頭接點 16"/>
            <p:cNvCxnSpPr>
              <a:stCxn id="12" idx="2"/>
              <a:endCxn id="13" idx="0"/>
            </p:cNvCxnSpPr>
            <p:nvPr/>
          </p:nvCxnSpPr>
          <p:spPr>
            <a:xfrm flipH="1">
              <a:off x="10717398" y="3218908"/>
              <a:ext cx="1" cy="361463"/>
            </a:xfrm>
            <a:prstGeom prst="straightConnector1">
              <a:avLst/>
            </a:prstGeom>
            <a:ln w="19050">
              <a:solidFill>
                <a:srgbClr val="00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單箭頭接點 17"/>
            <p:cNvCxnSpPr>
              <a:stCxn id="13" idx="1"/>
              <a:endCxn id="14" idx="3"/>
            </p:cNvCxnSpPr>
            <p:nvPr/>
          </p:nvCxnSpPr>
          <p:spPr>
            <a:xfrm flipH="1">
              <a:off x="8632217" y="3903537"/>
              <a:ext cx="966256" cy="14799"/>
            </a:xfrm>
            <a:prstGeom prst="straightConnector1">
              <a:avLst/>
            </a:prstGeom>
            <a:ln w="19050">
              <a:solidFill>
                <a:srgbClr val="00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155be751-a274-42e8-93fb-f39d3b9bccc8"/>
    <ds:schemaRef ds:uri="http://purl.org/dc/elements/1.1/"/>
    <ds:schemaRef ds:uri="http://schemas.microsoft.com/office/2006/metadata/properties"/>
    <ds:schemaRef ds:uri="f80a141d-92ca-4d3d-9308-f7e7b1d44ce8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676</TotalTime>
  <Words>1387</Words>
  <Application>Microsoft Office PowerPoint</Application>
  <PresentationFormat>自訂</PresentationFormat>
  <Paragraphs>247</Paragraphs>
  <Slides>47</Slides>
  <Notes>5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47</vt:i4>
      </vt:variant>
    </vt:vector>
  </HeadingPairs>
  <TitlesOfParts>
    <vt:vector size="48" baseType="lpstr">
      <vt:lpstr>Custom Design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k.hui</cp:lastModifiedBy>
  <cp:revision>226</cp:revision>
  <dcterms:created xsi:type="dcterms:W3CDTF">2021-04-29T18:58:34Z</dcterms:created>
  <dcterms:modified xsi:type="dcterms:W3CDTF">2023-03-20T14:42:45Z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